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05004d9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05004d9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9e0e915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9e0e915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05004d9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05004d9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https://indico.cern.ch/event/1127278/contributions/4731215/attachments/2391144/4087626/hls4ml_future_a3d3.pdf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705004d9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705004d9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05004d9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05004d9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2"/>
                </a:highlight>
              </a:rPr>
              <a:t>However, it is not possible to implement deeper neural networks on HLS4ML;</a:t>
            </a:r>
            <a:endParaRPr sz="1200">
              <a:solidFill>
                <a:schemeClr val="dk1"/>
              </a:solidFill>
              <a:highlight>
                <a:schemeClr val="lt2"/>
              </a:highlight>
            </a:endParaRPr>
          </a:p>
          <a:p>
            <a:pPr indent="0" lvl="0" marL="0" rtl="0" algn="l">
              <a:spcBef>
                <a:spcPts val="0"/>
              </a:spcBef>
              <a:spcAft>
                <a:spcPts val="0"/>
              </a:spcAft>
              <a:buNone/>
            </a:pPr>
            <a:r>
              <a:t/>
            </a:r>
            <a:endParaRPr sz="1200">
              <a:solidFill>
                <a:schemeClr val="dk1"/>
              </a:solidFill>
              <a:highlight>
                <a:schemeClr val="lt2"/>
              </a:highlight>
            </a:endParaRPr>
          </a:p>
          <a:p>
            <a:pPr indent="0" lvl="0" marL="0" rtl="0" algn="l">
              <a:spcBef>
                <a:spcPts val="0"/>
              </a:spcBef>
              <a:spcAft>
                <a:spcPts val="0"/>
              </a:spcAft>
              <a:buClr>
                <a:schemeClr val="dk1"/>
              </a:buClr>
              <a:buSzPts val="1100"/>
              <a:buFont typeface="Arial"/>
              <a:buNone/>
            </a:pPr>
            <a:r>
              <a:rPr b="1" lang="en">
                <a:solidFill>
                  <a:srgbClr val="1A1A1A"/>
                </a:solidFill>
                <a:latin typeface="Raleway"/>
                <a:ea typeface="Raleway"/>
                <a:cs typeface="Raleway"/>
                <a:sym typeface="Raleway"/>
              </a:rPr>
              <a:t>What we bring to the table / Our idea</a:t>
            </a:r>
            <a:endParaRPr>
              <a:solidFill>
                <a:schemeClr val="dk1"/>
              </a:solidFill>
              <a:highlight>
                <a:schemeClr val="lt2"/>
              </a:highlight>
            </a:endParaRPr>
          </a:p>
          <a:p>
            <a:pPr indent="0" lvl="0" marL="0" rtl="0" algn="l">
              <a:spcBef>
                <a:spcPts val="0"/>
              </a:spcBef>
              <a:spcAft>
                <a:spcPts val="0"/>
              </a:spcAft>
              <a:buNone/>
            </a:pPr>
            <a:r>
              <a:t/>
            </a:r>
            <a:endParaRPr sz="1200">
              <a:solidFill>
                <a:schemeClr val="dk1"/>
              </a:solidFill>
              <a:highlight>
                <a:schemeClr val="lt2"/>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06c678f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06c678f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2"/>
                </a:highlight>
              </a:rPr>
              <a:t>However, it is not possible to implement deeper neural networks on HLS4ML;</a:t>
            </a:r>
            <a:endParaRPr sz="1200">
              <a:solidFill>
                <a:schemeClr val="dk1"/>
              </a:solidFill>
              <a:highlight>
                <a:schemeClr val="lt2"/>
              </a:highlight>
            </a:endParaRPr>
          </a:p>
          <a:p>
            <a:pPr indent="0" lvl="0" marL="0" rtl="0" algn="l">
              <a:spcBef>
                <a:spcPts val="0"/>
              </a:spcBef>
              <a:spcAft>
                <a:spcPts val="0"/>
              </a:spcAft>
              <a:buNone/>
            </a:pPr>
            <a:r>
              <a:t/>
            </a:r>
            <a:endParaRPr sz="1200">
              <a:solidFill>
                <a:schemeClr val="dk1"/>
              </a:solidFill>
              <a:highlight>
                <a:schemeClr val="lt2"/>
              </a:highlight>
            </a:endParaRPr>
          </a:p>
          <a:p>
            <a:pPr indent="0" lvl="0" marL="0" rtl="0" algn="l">
              <a:spcBef>
                <a:spcPts val="0"/>
              </a:spcBef>
              <a:spcAft>
                <a:spcPts val="0"/>
              </a:spcAft>
              <a:buClr>
                <a:schemeClr val="dk1"/>
              </a:buClr>
              <a:buSzPts val="1100"/>
              <a:buFont typeface="Arial"/>
              <a:buNone/>
            </a:pPr>
            <a:r>
              <a:rPr b="1" lang="en">
                <a:solidFill>
                  <a:srgbClr val="1A1A1A"/>
                </a:solidFill>
                <a:latin typeface="Raleway"/>
                <a:ea typeface="Raleway"/>
                <a:cs typeface="Raleway"/>
                <a:sym typeface="Raleway"/>
              </a:rPr>
              <a:t>What we bring to the table / Our idea</a:t>
            </a:r>
            <a:endParaRPr>
              <a:solidFill>
                <a:schemeClr val="dk1"/>
              </a:solidFill>
              <a:highlight>
                <a:schemeClr val="lt2"/>
              </a:highlight>
            </a:endParaRPr>
          </a:p>
          <a:p>
            <a:pPr indent="0" lvl="0" marL="0" rtl="0" algn="l">
              <a:spcBef>
                <a:spcPts val="0"/>
              </a:spcBef>
              <a:spcAft>
                <a:spcPts val="0"/>
              </a:spcAft>
              <a:buNone/>
            </a:pPr>
            <a:r>
              <a:t/>
            </a:r>
            <a:endParaRPr sz="1200">
              <a:solidFill>
                <a:schemeClr val="dk1"/>
              </a:solidFill>
              <a:highlight>
                <a:schemeClr val="lt2"/>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05004d9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05004d9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Particle Transformer already exists and is implemented in the Pytorch library</a:t>
            </a:r>
            <a:endParaRPr sz="1000">
              <a:solidFill>
                <a:srgbClr val="595959"/>
              </a:solidFill>
              <a:latin typeface="Lato"/>
              <a:ea typeface="Lato"/>
              <a:cs typeface="Lato"/>
              <a:sym typeface="Lato"/>
            </a:endParaRPr>
          </a:p>
          <a:p>
            <a:pPr indent="-292100" lvl="0" marL="457200" rtl="0" algn="l">
              <a:lnSpc>
                <a:spcPct val="115000"/>
              </a:lnSpc>
              <a:spcBef>
                <a:spcPts val="0"/>
              </a:spcBef>
              <a:spcAft>
                <a:spcPts val="0"/>
              </a:spcAft>
              <a:buClr>
                <a:srgbClr val="595959"/>
              </a:buClr>
              <a:buSzPts val="1000"/>
              <a:buFont typeface="Lato"/>
              <a:buChar char="●"/>
            </a:pPr>
            <a:r>
              <a:rPr lang="en" sz="1000">
                <a:solidFill>
                  <a:srgbClr val="595959"/>
                </a:solidFill>
                <a:latin typeface="Lato"/>
                <a:ea typeface="Lato"/>
                <a:cs typeface="Lato"/>
                <a:sym typeface="Lato"/>
              </a:rPr>
              <a:t>We need to reimplement the Particle Transformer in the QKeras Library to make it compatible with DeepSOCFlow (make it clear that the scope of this quarter is just to make the model in QKeras, DeepSOCFlow outside of scope) </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05004d9e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05004d9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We implemented a similar model in QKeras called NanoGPT</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Go into minimal detail about similarities between the models</a:t>
            </a:r>
            <a:endParaRPr>
              <a:solidFill>
                <a:srgbClr val="595959"/>
              </a:solidFill>
              <a:latin typeface="Lato"/>
              <a:ea typeface="Lato"/>
              <a:cs typeface="Lato"/>
              <a:sym typeface="Lato"/>
            </a:endParaRPr>
          </a:p>
          <a:p>
            <a:pPr indent="-298450" lvl="0" marL="457200" rtl="0" algn="l">
              <a:lnSpc>
                <a:spcPct val="115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Video demo of NanoGPT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05004d9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05004d9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Take what we learned from porting nanoGPT and reimplement the Particle Transformer</a:t>
            </a:r>
            <a:endParaRPr>
              <a:solidFill>
                <a:srgbClr val="595959"/>
              </a:solidFill>
              <a:latin typeface="Lato"/>
              <a:ea typeface="Lato"/>
              <a:cs typeface="Lato"/>
              <a:sym typeface="Lato"/>
            </a:endParaRPr>
          </a:p>
          <a:p>
            <a:pPr indent="-298450" lvl="0" marL="457200" rtl="0" algn="l">
              <a:lnSpc>
                <a:spcPct val="115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Experiment with different quantization methods to make the model smaller and faster while maintaining accuracy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presentation/d/1ZOtYuZJpTo6RWvHSNxrew72-rlm6AaK2h9aaQVfT1Fk/edit#slide=id.g2d1d32f9462_0_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abs/2202.03772"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5SEx0Ov1WwXrLdE0PLzDlPpzZFuaLJH5/view" TargetMode="External"/><Relationship Id="rId4" Type="http://schemas.openxmlformats.org/officeDocument/2006/relationships/image" Target="../media/image6.jpg"/><Relationship Id="rId5" Type="http://schemas.openxmlformats.org/officeDocument/2006/relationships/image" Target="../media/image3.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Particle Transformer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Oral Project Update</a:t>
            </a:r>
            <a:endParaRPr/>
          </a:p>
        </p:txBody>
      </p:sp>
      <p:sp>
        <p:nvSpPr>
          <p:cNvPr id="88" name="Google Shape;88;p13"/>
          <p:cNvSpPr txBox="1"/>
          <p:nvPr>
            <p:ph idx="1" type="subTitle"/>
          </p:nvPr>
        </p:nvSpPr>
        <p:spPr>
          <a:xfrm>
            <a:off x="729627" y="38998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Andrew Masek, Abijit Jayachandran, Juan Yin</a:t>
            </a:r>
            <a:endParaRPr/>
          </a:p>
        </p:txBody>
      </p:sp>
      <p:sp>
        <p:nvSpPr>
          <p:cNvPr id="89" name="Google Shape;89;p13"/>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1</a:t>
            </a:r>
            <a:endParaRPr b="1"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for listening</a:t>
            </a:r>
            <a:endParaRPr/>
          </a:p>
        </p:txBody>
      </p:sp>
      <p:sp>
        <p:nvSpPr>
          <p:cNvPr id="185" name="Google Shape;185;p22"/>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10</a:t>
            </a:r>
            <a:endParaRPr b="1" sz="1300">
              <a:solidFill>
                <a:schemeClr val="accent1"/>
              </a:solidFill>
              <a:latin typeface="Lato"/>
              <a:ea typeface="Lato"/>
              <a:cs typeface="Lato"/>
              <a:sym typeface="Lato"/>
            </a:endParaRPr>
          </a:p>
        </p:txBody>
      </p:sp>
      <p:sp>
        <p:nvSpPr>
          <p:cNvPr id="186" name="Google Shape;186;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Questions? </a:t>
            </a:r>
            <a:endParaRPr sz="1600"/>
          </a:p>
          <a:p>
            <a:pPr indent="0" lvl="0" marL="0" rtl="0" algn="l">
              <a:spcBef>
                <a:spcPts val="1200"/>
              </a:spcBef>
              <a:spcAft>
                <a:spcPts val="0"/>
              </a:spcAft>
              <a:buNone/>
            </a:pPr>
            <a:r>
              <a:rPr lang="en" sz="1600" u="sng">
                <a:solidFill>
                  <a:schemeClr val="hlink"/>
                </a:solidFill>
                <a:hlinkClick r:id="rId3"/>
              </a:rPr>
              <a:t>https://docs.google.com/presentation/d/1ZOtYuZJpTo6RWvHSNxrew72-rlm6AaK2h9aaQVfT1Fk/edit#slide=id.g2d1d32f9462_0_0</a:t>
            </a:r>
            <a:endParaRPr sz="1600"/>
          </a:p>
          <a:p>
            <a:pPr indent="0" lvl="0" marL="0" rtl="0" algn="l">
              <a:spcBef>
                <a:spcPts val="120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pic>
        <p:nvPicPr>
          <p:cNvPr id="95" name="Google Shape;95;p14"/>
          <p:cNvPicPr preferRelativeResize="0"/>
          <p:nvPr/>
        </p:nvPicPr>
        <p:blipFill>
          <a:blip r:embed="rId3">
            <a:alphaModFix/>
          </a:blip>
          <a:stretch>
            <a:fillRect/>
          </a:stretch>
        </p:blipFill>
        <p:spPr>
          <a:xfrm>
            <a:off x="575125" y="1989302"/>
            <a:ext cx="3853699" cy="2569150"/>
          </a:xfrm>
          <a:prstGeom prst="rect">
            <a:avLst/>
          </a:prstGeom>
          <a:noFill/>
          <a:ln>
            <a:noFill/>
          </a:ln>
        </p:spPr>
      </p:pic>
      <p:sp>
        <p:nvSpPr>
          <p:cNvPr id="96" name="Google Shape;96;p14"/>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2</a:t>
            </a:r>
            <a:endParaRPr b="1" sz="1300">
              <a:solidFill>
                <a:schemeClr val="accent1"/>
              </a:solidFill>
              <a:latin typeface="Lato"/>
              <a:ea typeface="Lato"/>
              <a:cs typeface="Lato"/>
              <a:sym typeface="Lato"/>
            </a:endParaRPr>
          </a:p>
        </p:txBody>
      </p:sp>
      <p:pic>
        <p:nvPicPr>
          <p:cNvPr id="97" name="Google Shape;97;p14"/>
          <p:cNvPicPr preferRelativeResize="0"/>
          <p:nvPr/>
        </p:nvPicPr>
        <p:blipFill>
          <a:blip r:embed="rId4">
            <a:alphaModFix/>
          </a:blip>
          <a:stretch>
            <a:fillRect/>
          </a:stretch>
        </p:blipFill>
        <p:spPr>
          <a:xfrm>
            <a:off x="4895850" y="1762975"/>
            <a:ext cx="3522300" cy="279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Particle Colliders</a:t>
            </a:r>
            <a:r>
              <a:rPr lang="en"/>
              <a:t> have a data problem</a:t>
            </a:r>
            <a:endParaRPr/>
          </a:p>
        </p:txBody>
      </p:sp>
      <p:sp>
        <p:nvSpPr>
          <p:cNvPr id="103" name="Google Shape;103;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Generates u</a:t>
            </a:r>
            <a:r>
              <a:rPr lang="en" sz="1600"/>
              <a:t>p to 100 TB of Jetstream data per second</a:t>
            </a:r>
            <a:endParaRPr sz="1600"/>
          </a:p>
          <a:p>
            <a:pPr indent="-330200" lvl="0" marL="457200" rtl="0" algn="l">
              <a:spcBef>
                <a:spcPts val="0"/>
              </a:spcBef>
              <a:spcAft>
                <a:spcPts val="0"/>
              </a:spcAft>
              <a:buSzPts val="1600"/>
              <a:buChar char="●"/>
            </a:pPr>
            <a:r>
              <a:rPr lang="en" sz="1600"/>
              <a:t>Machine learning!</a:t>
            </a:r>
            <a:endParaRPr sz="1600"/>
          </a:p>
          <a:p>
            <a:pPr indent="-330200" lvl="1" marL="914400" rtl="0" algn="l">
              <a:spcBef>
                <a:spcPts val="0"/>
              </a:spcBef>
              <a:spcAft>
                <a:spcPts val="0"/>
              </a:spcAft>
              <a:buSzPts val="1600"/>
              <a:buChar char="○"/>
            </a:pPr>
            <a:r>
              <a:rPr lang="en" sz="1600"/>
              <a:t>Store results, not raw data</a:t>
            </a:r>
            <a:endParaRPr sz="1600"/>
          </a:p>
        </p:txBody>
      </p:sp>
      <p:pic>
        <p:nvPicPr>
          <p:cNvPr id="104" name="Google Shape;104;p15"/>
          <p:cNvPicPr preferRelativeResize="0"/>
          <p:nvPr/>
        </p:nvPicPr>
        <p:blipFill>
          <a:blip r:embed="rId3">
            <a:alphaModFix/>
          </a:blip>
          <a:stretch>
            <a:fillRect/>
          </a:stretch>
        </p:blipFill>
        <p:spPr>
          <a:xfrm>
            <a:off x="4764725" y="2687400"/>
            <a:ext cx="3182375" cy="1139950"/>
          </a:xfrm>
          <a:prstGeom prst="rect">
            <a:avLst/>
          </a:prstGeom>
          <a:noFill/>
          <a:ln>
            <a:noFill/>
          </a:ln>
        </p:spPr>
      </p:pic>
      <p:sp>
        <p:nvSpPr>
          <p:cNvPr id="105" name="Google Shape;105;p15"/>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3</a:t>
            </a:r>
            <a:endParaRPr b="1" sz="1300">
              <a:solidFill>
                <a:schemeClr val="accent1"/>
              </a:solidFill>
              <a:latin typeface="Lato"/>
              <a:ea typeface="Lato"/>
              <a:cs typeface="Lato"/>
              <a:sym typeface="Lato"/>
            </a:endParaRPr>
          </a:p>
        </p:txBody>
      </p:sp>
      <p:sp>
        <p:nvSpPr>
          <p:cNvPr id="106" name="Google Shape;106;p15"/>
          <p:cNvSpPr txBox="1"/>
          <p:nvPr/>
        </p:nvSpPr>
        <p:spPr>
          <a:xfrm>
            <a:off x="8040475" y="2989775"/>
            <a:ext cx="575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Lato"/>
                <a:ea typeface="Lato"/>
                <a:cs typeface="Lato"/>
                <a:sym typeface="Lato"/>
              </a:rPr>
              <a:t>⁉</a:t>
            </a:r>
            <a:endParaRPr b="1" sz="22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Solutions</a:t>
            </a:r>
            <a:endParaRPr/>
          </a:p>
        </p:txBody>
      </p:sp>
      <p:sp>
        <p:nvSpPr>
          <p:cNvPr id="112" name="Google Shape;112;p16"/>
          <p:cNvSpPr txBox="1"/>
          <p:nvPr>
            <p:ph idx="1" type="body"/>
          </p:nvPr>
        </p:nvSpPr>
        <p:spPr>
          <a:xfrm>
            <a:off x="729450" y="2078875"/>
            <a:ext cx="3187200" cy="15459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Char char="●"/>
            </a:pPr>
            <a:r>
              <a:rPr lang="en" sz="1600"/>
              <a:t>Smaller models with lower accuracy</a:t>
            </a:r>
            <a:endParaRPr sz="1600"/>
          </a:p>
          <a:p>
            <a:pPr indent="-330200" lvl="0" marL="457200" rtl="0" algn="l">
              <a:lnSpc>
                <a:spcPct val="105000"/>
              </a:lnSpc>
              <a:spcBef>
                <a:spcPts val="0"/>
              </a:spcBef>
              <a:spcAft>
                <a:spcPts val="0"/>
              </a:spcAft>
              <a:buSzPts val="1600"/>
              <a:buChar char="●"/>
            </a:pPr>
            <a:r>
              <a:rPr lang="en" sz="1600"/>
              <a:t>Larger models with better accuracy</a:t>
            </a:r>
            <a:endParaRPr sz="1600"/>
          </a:p>
          <a:p>
            <a:pPr indent="-330200" lvl="1" marL="914400" rtl="0" algn="l">
              <a:lnSpc>
                <a:spcPct val="105000"/>
              </a:lnSpc>
              <a:spcBef>
                <a:spcPts val="0"/>
              </a:spcBef>
              <a:spcAft>
                <a:spcPts val="0"/>
              </a:spcAft>
              <a:buSzPts val="1600"/>
              <a:buChar char="○"/>
            </a:pPr>
            <a:r>
              <a:rPr lang="en" sz="1600"/>
              <a:t>Particle Transformer (</a:t>
            </a:r>
            <a:r>
              <a:rPr lang="en" sz="1600" u="sng">
                <a:solidFill>
                  <a:schemeClr val="hlink"/>
                </a:solidFill>
                <a:hlinkClick r:id="rId3"/>
              </a:rPr>
              <a:t>Qu et al.</a:t>
            </a:r>
            <a:r>
              <a:rPr lang="en" sz="1600"/>
              <a:t>)</a:t>
            </a:r>
            <a:endParaRPr sz="1600"/>
          </a:p>
        </p:txBody>
      </p:sp>
      <p:pic>
        <p:nvPicPr>
          <p:cNvPr id="113" name="Google Shape;113;p16"/>
          <p:cNvPicPr preferRelativeResize="0"/>
          <p:nvPr/>
        </p:nvPicPr>
        <p:blipFill rotWithShape="1">
          <a:blip r:embed="rId4">
            <a:alphaModFix/>
          </a:blip>
          <a:srcRect b="2257" l="0" r="1068" t="0"/>
          <a:stretch/>
        </p:blipFill>
        <p:spPr>
          <a:xfrm>
            <a:off x="4029450" y="1746475"/>
            <a:ext cx="5060024" cy="2763899"/>
          </a:xfrm>
          <a:prstGeom prst="rect">
            <a:avLst/>
          </a:prstGeom>
          <a:noFill/>
          <a:ln cap="flat" cmpd="sng" w="9525">
            <a:solidFill>
              <a:schemeClr val="dk2"/>
            </a:solidFill>
            <a:prstDash val="solid"/>
            <a:round/>
            <a:headEnd len="sm" w="sm" type="none"/>
            <a:tailEnd len="sm" w="sm" type="none"/>
          </a:ln>
        </p:spPr>
      </p:pic>
      <p:sp>
        <p:nvSpPr>
          <p:cNvPr id="114" name="Google Shape;114;p16"/>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4</a:t>
            </a:r>
            <a:endParaRPr b="1" sz="1300">
              <a:solidFill>
                <a:schemeClr val="accent1"/>
              </a:solidFill>
              <a:latin typeface="Lato"/>
              <a:ea typeface="Lato"/>
              <a:cs typeface="Lato"/>
              <a:sym typeface="Lato"/>
            </a:endParaRPr>
          </a:p>
        </p:txBody>
      </p:sp>
      <p:sp>
        <p:nvSpPr>
          <p:cNvPr id="115" name="Google Shape;115;p16"/>
          <p:cNvSpPr txBox="1"/>
          <p:nvPr/>
        </p:nvSpPr>
        <p:spPr>
          <a:xfrm>
            <a:off x="5830600" y="4436758"/>
            <a:ext cx="1231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HLS4ML</a:t>
            </a:r>
            <a:endParaRPr sz="800">
              <a:solidFill>
                <a:schemeClr val="accent1"/>
              </a:solidFill>
              <a:latin typeface="Lato"/>
              <a:ea typeface="Lato"/>
              <a:cs typeface="Lato"/>
              <a:sym typeface="Lato"/>
            </a:endParaRPr>
          </a:p>
        </p:txBody>
      </p:sp>
      <p:sp>
        <p:nvSpPr>
          <p:cNvPr id="116" name="Google Shape;116;p16"/>
          <p:cNvSpPr txBox="1"/>
          <p:nvPr>
            <p:ph idx="1" type="body"/>
          </p:nvPr>
        </p:nvSpPr>
        <p:spPr>
          <a:xfrm>
            <a:off x="729450" y="3773600"/>
            <a:ext cx="3009000" cy="65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Post experiment data analysis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1318650"/>
            <a:ext cx="384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FPGAs…</a:t>
            </a:r>
            <a:endParaRPr/>
          </a:p>
        </p:txBody>
      </p:sp>
      <p:sp>
        <p:nvSpPr>
          <p:cNvPr id="122" name="Google Shape;122;p17"/>
          <p:cNvSpPr txBox="1"/>
          <p:nvPr>
            <p:ph idx="1" type="body"/>
          </p:nvPr>
        </p:nvSpPr>
        <p:spPr>
          <a:xfrm>
            <a:off x="729450" y="1814700"/>
            <a:ext cx="4496400" cy="813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Traditionally GPUs are used for machine learning inference</a:t>
            </a:r>
            <a:endParaRPr/>
          </a:p>
          <a:p>
            <a:pPr indent="-311150" lvl="0" marL="457200" rtl="0" algn="l">
              <a:spcBef>
                <a:spcPts val="0"/>
              </a:spcBef>
              <a:spcAft>
                <a:spcPts val="0"/>
              </a:spcAft>
              <a:buSzPts val="1300"/>
              <a:buChar char="●"/>
            </a:pPr>
            <a:r>
              <a:rPr lang="en"/>
              <a:t>FPGAs - faster, cheaper, and more efficient</a:t>
            </a:r>
            <a:endParaRPr sz="1300"/>
          </a:p>
        </p:txBody>
      </p:sp>
      <p:pic>
        <p:nvPicPr>
          <p:cNvPr id="123" name="Google Shape;123;p17"/>
          <p:cNvPicPr preferRelativeResize="0"/>
          <p:nvPr/>
        </p:nvPicPr>
        <p:blipFill>
          <a:blip r:embed="rId3">
            <a:alphaModFix/>
          </a:blip>
          <a:stretch>
            <a:fillRect/>
          </a:stretch>
        </p:blipFill>
        <p:spPr>
          <a:xfrm>
            <a:off x="3396525" y="2913375"/>
            <a:ext cx="3442527" cy="1901075"/>
          </a:xfrm>
          <a:prstGeom prst="rect">
            <a:avLst/>
          </a:prstGeom>
          <a:noFill/>
          <a:ln>
            <a:noFill/>
          </a:ln>
        </p:spPr>
      </p:pic>
      <p:pic>
        <p:nvPicPr>
          <p:cNvPr id="124" name="Google Shape;124;p17"/>
          <p:cNvPicPr preferRelativeResize="0"/>
          <p:nvPr/>
        </p:nvPicPr>
        <p:blipFill>
          <a:blip r:embed="rId4">
            <a:alphaModFix/>
          </a:blip>
          <a:stretch>
            <a:fillRect/>
          </a:stretch>
        </p:blipFill>
        <p:spPr>
          <a:xfrm>
            <a:off x="5225850" y="803176"/>
            <a:ext cx="3732849" cy="1901073"/>
          </a:xfrm>
          <a:prstGeom prst="rect">
            <a:avLst/>
          </a:prstGeom>
          <a:noFill/>
          <a:ln>
            <a:noFill/>
          </a:ln>
        </p:spPr>
      </p:pic>
      <p:sp>
        <p:nvSpPr>
          <p:cNvPr id="125" name="Google Shape;125;p17"/>
          <p:cNvSpPr txBox="1"/>
          <p:nvPr/>
        </p:nvSpPr>
        <p:spPr>
          <a:xfrm>
            <a:off x="8757500" y="4681475"/>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5</a:t>
            </a:r>
            <a:endParaRPr b="1" sz="1300">
              <a:solidFill>
                <a:schemeClr val="accent1"/>
              </a:solidFill>
              <a:latin typeface="Lato"/>
              <a:ea typeface="Lato"/>
              <a:cs typeface="Lato"/>
              <a:sym typeface="Lato"/>
            </a:endParaRPr>
          </a:p>
        </p:txBody>
      </p:sp>
      <p:sp>
        <p:nvSpPr>
          <p:cNvPr id="126" name="Google Shape;126;p17"/>
          <p:cNvSpPr txBox="1"/>
          <p:nvPr/>
        </p:nvSpPr>
        <p:spPr>
          <a:xfrm>
            <a:off x="6410300" y="2577362"/>
            <a:ext cx="116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HLS4ML</a:t>
            </a:r>
            <a:endParaRPr sz="800">
              <a:solidFill>
                <a:schemeClr val="accent1"/>
              </a:solidFill>
              <a:latin typeface="Lato"/>
              <a:ea typeface="Lato"/>
              <a:cs typeface="Lato"/>
              <a:sym typeface="Lato"/>
            </a:endParaRPr>
          </a:p>
        </p:txBody>
      </p:sp>
      <p:sp>
        <p:nvSpPr>
          <p:cNvPr id="127" name="Google Shape;127;p17"/>
          <p:cNvSpPr txBox="1"/>
          <p:nvPr>
            <p:ph idx="1" type="body"/>
          </p:nvPr>
        </p:nvSpPr>
        <p:spPr>
          <a:xfrm>
            <a:off x="729450" y="2396125"/>
            <a:ext cx="4496400" cy="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a:t>DeepSOCFlow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729450" y="1318650"/>
            <a:ext cx="2020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Solution</a:t>
            </a:r>
            <a:endParaRPr/>
          </a:p>
        </p:txBody>
      </p:sp>
      <p:sp>
        <p:nvSpPr>
          <p:cNvPr id="133" name="Google Shape;133;p18"/>
          <p:cNvSpPr txBox="1"/>
          <p:nvPr>
            <p:ph idx="1" type="body"/>
          </p:nvPr>
        </p:nvSpPr>
        <p:spPr>
          <a:xfrm>
            <a:off x="729450" y="1890900"/>
            <a:ext cx="4496400" cy="136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Want to use SOTA Particle Transformer model</a:t>
            </a:r>
            <a:endParaRPr/>
          </a:p>
          <a:p>
            <a:pPr indent="-311150" lvl="0" marL="457200" rtl="0" algn="l">
              <a:spcBef>
                <a:spcPts val="0"/>
              </a:spcBef>
              <a:spcAft>
                <a:spcPts val="0"/>
              </a:spcAft>
              <a:buSzPts val="1300"/>
              <a:buChar char="●"/>
            </a:pPr>
            <a:r>
              <a:rPr lang="en"/>
              <a:t>Quantizing the model to make it faster/ more efficient</a:t>
            </a:r>
            <a:endParaRPr/>
          </a:p>
          <a:p>
            <a:pPr indent="-311150" lvl="0" marL="457200" rtl="0" algn="l">
              <a:spcBef>
                <a:spcPts val="0"/>
              </a:spcBef>
              <a:spcAft>
                <a:spcPts val="0"/>
              </a:spcAft>
              <a:buSzPts val="1300"/>
              <a:buChar char="●"/>
            </a:pPr>
            <a:r>
              <a:rPr lang="en"/>
              <a:t>Deploy to FPGA using DeepSOCFlow</a:t>
            </a:r>
            <a:endParaRPr/>
          </a:p>
        </p:txBody>
      </p:sp>
      <p:sp>
        <p:nvSpPr>
          <p:cNvPr id="134" name="Google Shape;134;p18"/>
          <p:cNvSpPr txBox="1"/>
          <p:nvPr/>
        </p:nvSpPr>
        <p:spPr>
          <a:xfrm>
            <a:off x="8757500" y="4681475"/>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6</a:t>
            </a:r>
            <a:endParaRPr b="1" sz="1300">
              <a:solidFill>
                <a:schemeClr val="accent1"/>
              </a:solidFill>
              <a:latin typeface="Lato"/>
              <a:ea typeface="Lato"/>
              <a:cs typeface="Lato"/>
              <a:sym typeface="Lato"/>
            </a:endParaRPr>
          </a:p>
        </p:txBody>
      </p:sp>
      <p:pic>
        <p:nvPicPr>
          <p:cNvPr id="135" name="Google Shape;135;p18"/>
          <p:cNvPicPr preferRelativeResize="0"/>
          <p:nvPr/>
        </p:nvPicPr>
        <p:blipFill>
          <a:blip r:embed="rId3">
            <a:alphaModFix/>
          </a:blip>
          <a:stretch>
            <a:fillRect/>
          </a:stretch>
        </p:blipFill>
        <p:spPr>
          <a:xfrm>
            <a:off x="5260713" y="576700"/>
            <a:ext cx="3613350" cy="2518850"/>
          </a:xfrm>
          <a:prstGeom prst="rect">
            <a:avLst/>
          </a:prstGeom>
          <a:noFill/>
          <a:ln>
            <a:noFill/>
          </a:ln>
        </p:spPr>
      </p:pic>
      <p:pic>
        <p:nvPicPr>
          <p:cNvPr id="136" name="Google Shape;136;p18"/>
          <p:cNvPicPr preferRelativeResize="0"/>
          <p:nvPr/>
        </p:nvPicPr>
        <p:blipFill>
          <a:blip r:embed="rId4">
            <a:alphaModFix/>
          </a:blip>
          <a:stretch>
            <a:fillRect/>
          </a:stretch>
        </p:blipFill>
        <p:spPr>
          <a:xfrm>
            <a:off x="5259750" y="3247692"/>
            <a:ext cx="3463850" cy="1731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get there?</a:t>
            </a:r>
            <a:endParaRPr/>
          </a:p>
        </p:txBody>
      </p:sp>
      <p:sp>
        <p:nvSpPr>
          <p:cNvPr id="142" name="Google Shape;142;p19"/>
          <p:cNvSpPr txBox="1"/>
          <p:nvPr/>
        </p:nvSpPr>
        <p:spPr>
          <a:xfrm>
            <a:off x="5053731" y="2458850"/>
            <a:ext cx="12294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QKeras</a:t>
            </a:r>
            <a:endParaRPr b="1" sz="1900">
              <a:solidFill>
                <a:schemeClr val="accent1"/>
              </a:solidFill>
              <a:latin typeface="Lato"/>
              <a:ea typeface="Lato"/>
              <a:cs typeface="Lato"/>
              <a:sym typeface="Lato"/>
            </a:endParaRPr>
          </a:p>
        </p:txBody>
      </p:sp>
      <p:sp>
        <p:nvSpPr>
          <p:cNvPr id="143" name="Google Shape;143;p19"/>
          <p:cNvSpPr/>
          <p:nvPr/>
        </p:nvSpPr>
        <p:spPr>
          <a:xfrm>
            <a:off x="1901513" y="2635882"/>
            <a:ext cx="738000" cy="25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 name="Google Shape;144;p19"/>
          <p:cNvSpPr txBox="1"/>
          <p:nvPr/>
        </p:nvSpPr>
        <p:spPr>
          <a:xfrm>
            <a:off x="672050" y="2458850"/>
            <a:ext cx="12294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Pytorch</a:t>
            </a:r>
            <a:endParaRPr b="1" sz="1900">
              <a:solidFill>
                <a:schemeClr val="accent1"/>
              </a:solidFill>
              <a:latin typeface="Lato"/>
              <a:ea typeface="Lato"/>
              <a:cs typeface="Lato"/>
              <a:sym typeface="Lato"/>
            </a:endParaRPr>
          </a:p>
        </p:txBody>
      </p:sp>
      <p:sp>
        <p:nvSpPr>
          <p:cNvPr id="145" name="Google Shape;145;p19"/>
          <p:cNvSpPr txBox="1"/>
          <p:nvPr/>
        </p:nvSpPr>
        <p:spPr>
          <a:xfrm>
            <a:off x="2776854" y="2458850"/>
            <a:ext cx="12294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Keras</a:t>
            </a:r>
            <a:endParaRPr b="1" sz="1900">
              <a:solidFill>
                <a:schemeClr val="accent1"/>
              </a:solidFill>
              <a:latin typeface="Lato"/>
              <a:ea typeface="Lato"/>
              <a:cs typeface="Lato"/>
              <a:sym typeface="Lato"/>
            </a:endParaRPr>
          </a:p>
        </p:txBody>
      </p:sp>
      <p:sp>
        <p:nvSpPr>
          <p:cNvPr id="146" name="Google Shape;146;p19"/>
          <p:cNvSpPr/>
          <p:nvPr/>
        </p:nvSpPr>
        <p:spPr>
          <a:xfrm>
            <a:off x="3940807" y="2635882"/>
            <a:ext cx="738000" cy="25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 name="Google Shape;147;p19"/>
          <p:cNvSpPr/>
          <p:nvPr/>
        </p:nvSpPr>
        <p:spPr>
          <a:xfrm>
            <a:off x="6568783" y="2635882"/>
            <a:ext cx="738000" cy="25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 name="Google Shape;148;p19"/>
          <p:cNvSpPr txBox="1"/>
          <p:nvPr/>
        </p:nvSpPr>
        <p:spPr>
          <a:xfrm>
            <a:off x="7592279" y="2492033"/>
            <a:ext cx="102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FPGA</a:t>
            </a:r>
            <a:endParaRPr b="1" sz="1900">
              <a:solidFill>
                <a:schemeClr val="accent1"/>
              </a:solidFill>
              <a:latin typeface="Lato"/>
              <a:ea typeface="Lato"/>
              <a:cs typeface="Lato"/>
              <a:sym typeface="Lato"/>
            </a:endParaRPr>
          </a:p>
        </p:txBody>
      </p:sp>
      <p:sp>
        <p:nvSpPr>
          <p:cNvPr id="149" name="Google Shape;149;p19"/>
          <p:cNvSpPr/>
          <p:nvPr/>
        </p:nvSpPr>
        <p:spPr>
          <a:xfrm>
            <a:off x="821230" y="3148336"/>
            <a:ext cx="5268300" cy="769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OUR PROJECT</a:t>
            </a:r>
            <a:endParaRPr>
              <a:latin typeface="Lato"/>
              <a:ea typeface="Lato"/>
              <a:cs typeface="Lato"/>
              <a:sym typeface="Lato"/>
            </a:endParaRPr>
          </a:p>
        </p:txBody>
      </p:sp>
      <p:sp>
        <p:nvSpPr>
          <p:cNvPr id="150" name="Google Shape;150;p19"/>
          <p:cNvSpPr/>
          <p:nvPr/>
        </p:nvSpPr>
        <p:spPr>
          <a:xfrm>
            <a:off x="6283208" y="3148336"/>
            <a:ext cx="2256900" cy="769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DeepSoCFlow</a:t>
            </a:r>
            <a:endParaRPr>
              <a:latin typeface="Lato"/>
              <a:ea typeface="Lato"/>
              <a:cs typeface="Lato"/>
              <a:sym typeface="Lato"/>
            </a:endParaRPr>
          </a:p>
        </p:txBody>
      </p:sp>
      <p:sp>
        <p:nvSpPr>
          <p:cNvPr id="151" name="Google Shape;151;p19"/>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7</a:t>
            </a:r>
            <a:endParaRPr b="1"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29450" y="1318650"/>
            <a:ext cx="3983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are we at?</a:t>
            </a:r>
            <a:endParaRPr/>
          </a:p>
        </p:txBody>
      </p:sp>
      <p:sp>
        <p:nvSpPr>
          <p:cNvPr id="157" name="Google Shape;157;p20"/>
          <p:cNvSpPr txBox="1"/>
          <p:nvPr>
            <p:ph idx="1" type="body"/>
          </p:nvPr>
        </p:nvSpPr>
        <p:spPr>
          <a:xfrm>
            <a:off x="729450" y="2078875"/>
            <a:ext cx="3943200" cy="219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 implemented NanoGPT as our MVP</a:t>
            </a:r>
            <a:endParaRPr sz="1600"/>
          </a:p>
          <a:p>
            <a:pPr indent="-330200" lvl="0" marL="457200" rtl="0" algn="l">
              <a:spcBef>
                <a:spcPts val="0"/>
              </a:spcBef>
              <a:spcAft>
                <a:spcPts val="0"/>
              </a:spcAft>
              <a:buSzPts val="1600"/>
              <a:buChar char="●"/>
            </a:pPr>
            <a:r>
              <a:rPr lang="en" sz="1600"/>
              <a:t>Rationale</a:t>
            </a:r>
            <a:endParaRPr sz="1600"/>
          </a:p>
          <a:p>
            <a:pPr indent="-330200" lvl="1" marL="914400" rtl="0" algn="l">
              <a:spcBef>
                <a:spcPts val="0"/>
              </a:spcBef>
              <a:spcAft>
                <a:spcPts val="0"/>
              </a:spcAft>
              <a:buSzPts val="1600"/>
              <a:buChar char="○"/>
            </a:pPr>
            <a:r>
              <a:rPr lang="en" sz="1600"/>
              <a:t>Learning Transformer architectures</a:t>
            </a:r>
            <a:endParaRPr sz="1600"/>
          </a:p>
          <a:p>
            <a:pPr indent="-330200" lvl="1" marL="914400" rtl="0" algn="l">
              <a:spcBef>
                <a:spcPts val="0"/>
              </a:spcBef>
              <a:spcAft>
                <a:spcPts val="0"/>
              </a:spcAft>
              <a:buSzPts val="1600"/>
              <a:buChar char="○"/>
            </a:pPr>
            <a:r>
              <a:rPr lang="en" sz="1600"/>
              <a:t>Pytorch to QKeras conversion</a:t>
            </a:r>
            <a:endParaRPr sz="1600"/>
          </a:p>
          <a:p>
            <a:pPr indent="-330200" lvl="1" marL="914400" rtl="0" algn="l">
              <a:spcBef>
                <a:spcPts val="0"/>
              </a:spcBef>
              <a:spcAft>
                <a:spcPts val="0"/>
              </a:spcAft>
              <a:buSzPts val="1600"/>
              <a:buChar char="○"/>
            </a:pPr>
            <a:r>
              <a:rPr lang="en" sz="1600"/>
              <a:t>Similar to Particle Transformer</a:t>
            </a:r>
            <a:endParaRPr sz="1600"/>
          </a:p>
          <a:p>
            <a:pPr indent="0" lvl="0" marL="0" rtl="0" algn="l">
              <a:spcBef>
                <a:spcPts val="1200"/>
              </a:spcBef>
              <a:spcAft>
                <a:spcPts val="1200"/>
              </a:spcAft>
              <a:buSzPts val="440"/>
              <a:buNone/>
            </a:pPr>
            <a:r>
              <a:t/>
            </a:r>
            <a:endParaRPr sz="640"/>
          </a:p>
        </p:txBody>
      </p:sp>
      <p:pic>
        <p:nvPicPr>
          <p:cNvPr id="158" name="Google Shape;158;p20" title="CSE145MVPDemo.mp4">
            <a:hlinkClick r:id="rId3"/>
          </p:cNvPr>
          <p:cNvPicPr preferRelativeResize="0"/>
          <p:nvPr/>
        </p:nvPicPr>
        <p:blipFill>
          <a:blip r:embed="rId4">
            <a:alphaModFix/>
          </a:blip>
          <a:stretch>
            <a:fillRect/>
          </a:stretch>
        </p:blipFill>
        <p:spPr>
          <a:xfrm>
            <a:off x="5270375" y="416725"/>
            <a:ext cx="3300775" cy="2475570"/>
          </a:xfrm>
          <a:prstGeom prst="rect">
            <a:avLst/>
          </a:prstGeom>
          <a:noFill/>
          <a:ln>
            <a:noFill/>
          </a:ln>
        </p:spPr>
      </p:pic>
      <p:sp>
        <p:nvSpPr>
          <p:cNvPr id="159" name="Google Shape;159;p20"/>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8</a:t>
            </a:r>
            <a:endParaRPr b="1" sz="1300">
              <a:solidFill>
                <a:schemeClr val="accent1"/>
              </a:solidFill>
              <a:latin typeface="Lato"/>
              <a:ea typeface="Lato"/>
              <a:cs typeface="Lato"/>
              <a:sym typeface="Lato"/>
            </a:endParaRPr>
          </a:p>
        </p:txBody>
      </p:sp>
      <p:pic>
        <p:nvPicPr>
          <p:cNvPr id="160" name="Google Shape;160;p20"/>
          <p:cNvPicPr preferRelativeResize="0"/>
          <p:nvPr/>
        </p:nvPicPr>
        <p:blipFill>
          <a:blip r:embed="rId5">
            <a:alphaModFix/>
          </a:blip>
          <a:stretch>
            <a:fillRect/>
          </a:stretch>
        </p:blipFill>
        <p:spPr>
          <a:xfrm>
            <a:off x="5357200" y="2977950"/>
            <a:ext cx="944575" cy="1920900"/>
          </a:xfrm>
          <a:prstGeom prst="rect">
            <a:avLst/>
          </a:prstGeom>
          <a:noFill/>
          <a:ln>
            <a:noFill/>
          </a:ln>
        </p:spPr>
      </p:pic>
      <p:sp>
        <p:nvSpPr>
          <p:cNvPr id="161" name="Google Shape;161;p20"/>
          <p:cNvSpPr txBox="1"/>
          <p:nvPr/>
        </p:nvSpPr>
        <p:spPr>
          <a:xfrm>
            <a:off x="4964500" y="4808850"/>
            <a:ext cx="1708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Typical Self-Attention Head</a:t>
            </a:r>
            <a:endParaRPr sz="1000">
              <a:solidFill>
                <a:schemeClr val="accent1"/>
              </a:solidFill>
              <a:latin typeface="Lato"/>
              <a:ea typeface="Lato"/>
              <a:cs typeface="Lato"/>
              <a:sym typeface="Lato"/>
            </a:endParaRPr>
          </a:p>
        </p:txBody>
      </p:sp>
      <p:pic>
        <p:nvPicPr>
          <p:cNvPr id="162" name="Google Shape;162;p20"/>
          <p:cNvPicPr preferRelativeResize="0"/>
          <p:nvPr/>
        </p:nvPicPr>
        <p:blipFill>
          <a:blip r:embed="rId6">
            <a:alphaModFix/>
          </a:blip>
          <a:stretch>
            <a:fillRect/>
          </a:stretch>
        </p:blipFill>
        <p:spPr>
          <a:xfrm>
            <a:off x="6986324" y="2977950"/>
            <a:ext cx="1396025" cy="1877600"/>
          </a:xfrm>
          <a:prstGeom prst="rect">
            <a:avLst/>
          </a:prstGeom>
          <a:noFill/>
          <a:ln>
            <a:noFill/>
          </a:ln>
        </p:spPr>
      </p:pic>
      <p:sp>
        <p:nvSpPr>
          <p:cNvPr id="163" name="Google Shape;163;p20"/>
          <p:cNvSpPr txBox="1"/>
          <p:nvPr/>
        </p:nvSpPr>
        <p:spPr>
          <a:xfrm>
            <a:off x="7062497" y="4790139"/>
            <a:ext cx="15264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Particle Attention Head</a:t>
            </a:r>
            <a:endParaRPr sz="1000">
              <a:solidFill>
                <a:schemeClr val="accent1"/>
              </a:solidFill>
              <a:latin typeface="Lato"/>
              <a:ea typeface="Lato"/>
              <a:cs typeface="Lato"/>
              <a:sym typeface="Lato"/>
            </a:endParaRPr>
          </a:p>
        </p:txBody>
      </p:sp>
      <p:sp>
        <p:nvSpPr>
          <p:cNvPr id="164" name="Google Shape;164;p20"/>
          <p:cNvSpPr/>
          <p:nvPr/>
        </p:nvSpPr>
        <p:spPr>
          <a:xfrm>
            <a:off x="7062509" y="3646550"/>
            <a:ext cx="162000" cy="152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170" name="Google Shape;170;p21"/>
          <p:cNvSpPr txBox="1"/>
          <p:nvPr/>
        </p:nvSpPr>
        <p:spPr>
          <a:xfrm>
            <a:off x="8615575" y="4627950"/>
            <a:ext cx="402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9</a:t>
            </a:r>
            <a:endParaRPr b="1" sz="1300">
              <a:solidFill>
                <a:schemeClr val="accent1"/>
              </a:solidFill>
              <a:latin typeface="Lato"/>
              <a:ea typeface="Lato"/>
              <a:cs typeface="Lato"/>
              <a:sym typeface="Lato"/>
            </a:endParaRPr>
          </a:p>
        </p:txBody>
      </p:sp>
      <p:sp>
        <p:nvSpPr>
          <p:cNvPr id="171" name="Google Shape;171;p21"/>
          <p:cNvSpPr txBox="1"/>
          <p:nvPr>
            <p:ph idx="1" type="body"/>
          </p:nvPr>
        </p:nvSpPr>
        <p:spPr>
          <a:xfrm>
            <a:off x="729450" y="2078875"/>
            <a:ext cx="7688700" cy="91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Particle Transformer conversion</a:t>
            </a:r>
            <a:endParaRPr sz="1600"/>
          </a:p>
          <a:p>
            <a:pPr indent="-330200" lvl="0" marL="457200" rtl="0" algn="l">
              <a:spcBef>
                <a:spcPts val="0"/>
              </a:spcBef>
              <a:spcAft>
                <a:spcPts val="0"/>
              </a:spcAft>
              <a:buSzPts val="1600"/>
              <a:buChar char="●"/>
            </a:pPr>
            <a:r>
              <a:rPr lang="en" sz="1600"/>
              <a:t>Experiment with quantization</a:t>
            </a:r>
            <a:endParaRPr sz="1600"/>
          </a:p>
          <a:p>
            <a:pPr indent="-330200" lvl="1" marL="914400" rtl="0" algn="l">
              <a:spcBef>
                <a:spcPts val="0"/>
              </a:spcBef>
              <a:spcAft>
                <a:spcPts val="0"/>
              </a:spcAft>
              <a:buSzPts val="1600"/>
              <a:buChar char="○"/>
            </a:pPr>
            <a:r>
              <a:rPr lang="en" sz="1600"/>
              <a:t>Can try other techniques like pruning</a:t>
            </a:r>
            <a:endParaRPr sz="1600"/>
          </a:p>
        </p:txBody>
      </p:sp>
      <p:sp>
        <p:nvSpPr>
          <p:cNvPr id="172" name="Google Shape;172;p21"/>
          <p:cNvSpPr txBox="1"/>
          <p:nvPr/>
        </p:nvSpPr>
        <p:spPr>
          <a:xfrm>
            <a:off x="4654100" y="3333900"/>
            <a:ext cx="1078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QKeras</a:t>
            </a:r>
            <a:endParaRPr b="1" sz="1900">
              <a:solidFill>
                <a:schemeClr val="accent1"/>
              </a:solidFill>
              <a:latin typeface="Lato"/>
              <a:ea typeface="Lato"/>
              <a:cs typeface="Lato"/>
              <a:sym typeface="Lato"/>
            </a:endParaRPr>
          </a:p>
        </p:txBody>
      </p:sp>
      <p:sp>
        <p:nvSpPr>
          <p:cNvPr id="173" name="Google Shape;173;p21"/>
          <p:cNvSpPr/>
          <p:nvPr/>
        </p:nvSpPr>
        <p:spPr>
          <a:xfrm>
            <a:off x="1965938" y="3489150"/>
            <a:ext cx="647100" cy="22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 name="Google Shape;174;p21"/>
          <p:cNvSpPr txBox="1"/>
          <p:nvPr/>
        </p:nvSpPr>
        <p:spPr>
          <a:xfrm>
            <a:off x="887750" y="3333900"/>
            <a:ext cx="1078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Pytorch</a:t>
            </a:r>
            <a:endParaRPr b="1" sz="1900">
              <a:solidFill>
                <a:schemeClr val="accent1"/>
              </a:solidFill>
              <a:latin typeface="Lato"/>
              <a:ea typeface="Lato"/>
              <a:cs typeface="Lato"/>
              <a:sym typeface="Lato"/>
            </a:endParaRPr>
          </a:p>
        </p:txBody>
      </p:sp>
      <p:sp>
        <p:nvSpPr>
          <p:cNvPr id="175" name="Google Shape;175;p21"/>
          <p:cNvSpPr txBox="1"/>
          <p:nvPr/>
        </p:nvSpPr>
        <p:spPr>
          <a:xfrm>
            <a:off x="2733575" y="3333900"/>
            <a:ext cx="1078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Keras</a:t>
            </a:r>
            <a:endParaRPr b="1" sz="1900">
              <a:solidFill>
                <a:schemeClr val="accent1"/>
              </a:solidFill>
              <a:latin typeface="Lato"/>
              <a:ea typeface="Lato"/>
              <a:cs typeface="Lato"/>
              <a:sym typeface="Lato"/>
            </a:endParaRPr>
          </a:p>
        </p:txBody>
      </p:sp>
      <p:sp>
        <p:nvSpPr>
          <p:cNvPr id="176" name="Google Shape;176;p21"/>
          <p:cNvSpPr/>
          <p:nvPr/>
        </p:nvSpPr>
        <p:spPr>
          <a:xfrm>
            <a:off x="3754313" y="3489150"/>
            <a:ext cx="647100" cy="22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 name="Google Shape;177;p21"/>
          <p:cNvSpPr/>
          <p:nvPr/>
        </p:nvSpPr>
        <p:spPr>
          <a:xfrm>
            <a:off x="1000650" y="3953250"/>
            <a:ext cx="4620000" cy="67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Particle Transformer</a:t>
            </a:r>
            <a:endParaRPr>
              <a:latin typeface="Lato"/>
              <a:ea typeface="Lato"/>
              <a:cs typeface="Lato"/>
              <a:sym typeface="Lato"/>
            </a:endParaRPr>
          </a:p>
        </p:txBody>
      </p:sp>
      <p:pic>
        <p:nvPicPr>
          <p:cNvPr id="178" name="Google Shape;178;p21"/>
          <p:cNvPicPr preferRelativeResize="0"/>
          <p:nvPr/>
        </p:nvPicPr>
        <p:blipFill>
          <a:blip r:embed="rId3">
            <a:alphaModFix/>
          </a:blip>
          <a:stretch>
            <a:fillRect/>
          </a:stretch>
        </p:blipFill>
        <p:spPr>
          <a:xfrm>
            <a:off x="5266450" y="680022"/>
            <a:ext cx="3626700" cy="1547400"/>
          </a:xfrm>
          <a:prstGeom prst="rect">
            <a:avLst/>
          </a:prstGeom>
          <a:noFill/>
          <a:ln>
            <a:noFill/>
          </a:ln>
        </p:spPr>
      </p:pic>
      <p:sp>
        <p:nvSpPr>
          <p:cNvPr id="179" name="Google Shape;179;p21"/>
          <p:cNvSpPr txBox="1"/>
          <p:nvPr/>
        </p:nvSpPr>
        <p:spPr>
          <a:xfrm>
            <a:off x="6399926" y="2105491"/>
            <a:ext cx="1231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Image from rinf.tech</a:t>
            </a:r>
            <a:endParaRPr sz="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